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6"/>
  </p:notesMasterIdLst>
  <p:sldIdLst>
    <p:sldId id="366" r:id="rId5"/>
    <p:sldId id="378" r:id="rId6"/>
    <p:sldId id="414" r:id="rId7"/>
    <p:sldId id="263" r:id="rId8"/>
    <p:sldId id="406" r:id="rId9"/>
    <p:sldId id="370" r:id="rId10"/>
    <p:sldId id="369" r:id="rId11"/>
    <p:sldId id="407" r:id="rId12"/>
    <p:sldId id="426" r:id="rId13"/>
    <p:sldId id="367" r:id="rId14"/>
    <p:sldId id="421" r:id="rId15"/>
    <p:sldId id="422" r:id="rId16"/>
    <p:sldId id="423" r:id="rId17"/>
    <p:sldId id="435" r:id="rId18"/>
    <p:sldId id="411" r:id="rId19"/>
    <p:sldId id="434" r:id="rId20"/>
    <p:sldId id="436" r:id="rId21"/>
    <p:sldId id="371" r:id="rId22"/>
    <p:sldId id="372" r:id="rId23"/>
    <p:sldId id="374" r:id="rId24"/>
    <p:sldId id="43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E9CDA-566C-B64F-988C-21A849A84625}" v="3" dt="2025-03-25T14:23:09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5" autoAdjust="0"/>
    <p:restoredTop sz="72617"/>
  </p:normalViewPr>
  <p:slideViewPr>
    <p:cSldViewPr snapToGrid="0">
      <p:cViewPr varScale="1">
        <p:scale>
          <a:sx n="77" d="100"/>
          <a:sy n="77" d="100"/>
        </p:scale>
        <p:origin x="1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mos, Athena" userId="70f5d855-f160-4301-878b-bcdae795e905" providerId="ADAL" clId="{BDFE9CDA-566C-B64F-988C-21A849A84625}"/>
    <pc:docChg chg="undo custSel addSld delSld modSld delMainMaster">
      <pc:chgData name="Stamos, Athena" userId="70f5d855-f160-4301-878b-bcdae795e905" providerId="ADAL" clId="{BDFE9CDA-566C-B64F-988C-21A849A84625}" dt="2025-03-25T14:24:50.896" v="28" actId="20577"/>
      <pc:docMkLst>
        <pc:docMk/>
      </pc:docMkLst>
      <pc:sldChg chg="del">
        <pc:chgData name="Stamos, Athena" userId="70f5d855-f160-4301-878b-bcdae795e905" providerId="ADAL" clId="{BDFE9CDA-566C-B64F-988C-21A849A84625}" dt="2025-03-25T14:23:11.726" v="7" actId="2696"/>
        <pc:sldMkLst>
          <pc:docMk/>
          <pc:sldMk cId="109857222" sldId="256"/>
        </pc:sldMkLst>
      </pc:sldChg>
      <pc:sldChg chg="add del modNotesTx">
        <pc:chgData name="Stamos, Athena" userId="70f5d855-f160-4301-878b-bcdae795e905" providerId="ADAL" clId="{BDFE9CDA-566C-B64F-988C-21A849A84625}" dt="2025-03-25T14:24:08.655" v="11" actId="12"/>
        <pc:sldMkLst>
          <pc:docMk/>
          <pc:sldMk cId="4104175897" sldId="263"/>
        </pc:sldMkLst>
      </pc:sldChg>
      <pc:sldChg chg="add del">
        <pc:chgData name="Stamos, Athena" userId="70f5d855-f160-4301-878b-bcdae795e905" providerId="ADAL" clId="{BDFE9CDA-566C-B64F-988C-21A849A84625}" dt="2025-03-25T14:23:09.804" v="6"/>
        <pc:sldMkLst>
          <pc:docMk/>
          <pc:sldMk cId="2775143953" sldId="366"/>
        </pc:sldMkLst>
      </pc:sldChg>
      <pc:sldChg chg="modSp add del mod modNotesTx">
        <pc:chgData name="Stamos, Athena" userId="70f5d855-f160-4301-878b-bcdae795e905" providerId="ADAL" clId="{BDFE9CDA-566C-B64F-988C-21A849A84625}" dt="2025-03-25T14:24:27.541" v="17" actId="14"/>
        <pc:sldMkLst>
          <pc:docMk/>
          <pc:sldMk cId="4005850129" sldId="367"/>
        </pc:sldMkLst>
        <pc:spChg chg="mod">
          <ac:chgData name="Stamos, Athena" userId="70f5d855-f160-4301-878b-bcdae795e905" providerId="ADAL" clId="{BDFE9CDA-566C-B64F-988C-21A849A84625}" dt="2025-03-25T14:23:09.719" v="5"/>
          <ac:spMkLst>
            <pc:docMk/>
            <pc:sldMk cId="4005850129" sldId="367"/>
            <ac:spMk id="2" creationId="{D5FE7CD6-2008-CB90-57AA-32FABAB3D5BE}"/>
          </ac:spMkLst>
        </pc:spChg>
      </pc:sldChg>
      <pc:sldChg chg="add del modNotesTx">
        <pc:chgData name="Stamos, Athena" userId="70f5d855-f160-4301-878b-bcdae795e905" providerId="ADAL" clId="{BDFE9CDA-566C-B64F-988C-21A849A84625}" dt="2025-03-25T14:24:16.756" v="13" actId="20577"/>
        <pc:sldMkLst>
          <pc:docMk/>
          <pc:sldMk cId="4166861216" sldId="369"/>
        </pc:sldMkLst>
      </pc:sldChg>
      <pc:sldChg chg="add del modNotesTx">
        <pc:chgData name="Stamos, Athena" userId="70f5d855-f160-4301-878b-bcdae795e905" providerId="ADAL" clId="{BDFE9CDA-566C-B64F-988C-21A849A84625}" dt="2025-03-25T14:24:14.306" v="12" actId="20577"/>
        <pc:sldMkLst>
          <pc:docMk/>
          <pc:sldMk cId="2982358480" sldId="370"/>
        </pc:sldMkLst>
      </pc:sldChg>
      <pc:sldChg chg="add del modNotesTx">
        <pc:chgData name="Stamos, Athena" userId="70f5d855-f160-4301-878b-bcdae795e905" providerId="ADAL" clId="{BDFE9CDA-566C-B64F-988C-21A849A84625}" dt="2025-03-25T14:24:45.277" v="25" actId="20577"/>
        <pc:sldMkLst>
          <pc:docMk/>
          <pc:sldMk cId="2873360800" sldId="371"/>
        </pc:sldMkLst>
      </pc:sldChg>
      <pc:sldChg chg="add del modNotesTx">
        <pc:chgData name="Stamos, Athena" userId="70f5d855-f160-4301-878b-bcdae795e905" providerId="ADAL" clId="{BDFE9CDA-566C-B64F-988C-21A849A84625}" dt="2025-03-25T14:24:46.950" v="26" actId="20577"/>
        <pc:sldMkLst>
          <pc:docMk/>
          <pc:sldMk cId="1502962277" sldId="372"/>
        </pc:sldMkLst>
      </pc:sldChg>
      <pc:sldChg chg="add del modNotesTx">
        <pc:chgData name="Stamos, Athena" userId="70f5d855-f160-4301-878b-bcdae795e905" providerId="ADAL" clId="{BDFE9CDA-566C-B64F-988C-21A849A84625}" dt="2025-03-25T14:24:49.195" v="27" actId="20577"/>
        <pc:sldMkLst>
          <pc:docMk/>
          <pc:sldMk cId="2823934596" sldId="374"/>
        </pc:sldMkLst>
      </pc:sldChg>
      <pc:sldChg chg="add del">
        <pc:chgData name="Stamos, Athena" userId="70f5d855-f160-4301-878b-bcdae795e905" providerId="ADAL" clId="{BDFE9CDA-566C-B64F-988C-21A849A84625}" dt="2025-03-25T14:23:09.804" v="6"/>
        <pc:sldMkLst>
          <pc:docMk/>
          <pc:sldMk cId="2348710863" sldId="378"/>
        </pc:sldMkLst>
      </pc:sldChg>
      <pc:sldChg chg="add del">
        <pc:chgData name="Stamos, Athena" userId="70f5d855-f160-4301-878b-bcdae795e905" providerId="ADAL" clId="{BDFE9CDA-566C-B64F-988C-21A849A84625}" dt="2025-03-25T14:23:09.804" v="6"/>
        <pc:sldMkLst>
          <pc:docMk/>
          <pc:sldMk cId="1161067759" sldId="406"/>
        </pc:sldMkLst>
      </pc:sldChg>
      <pc:sldChg chg="add del modNotesTx">
        <pc:chgData name="Stamos, Athena" userId="70f5d855-f160-4301-878b-bcdae795e905" providerId="ADAL" clId="{BDFE9CDA-566C-B64F-988C-21A849A84625}" dt="2025-03-25T14:24:19.340" v="14" actId="20577"/>
        <pc:sldMkLst>
          <pc:docMk/>
          <pc:sldMk cId="1101394134" sldId="407"/>
        </pc:sldMkLst>
      </pc:sldChg>
      <pc:sldChg chg="modSp add del mod modNotesTx">
        <pc:chgData name="Stamos, Athena" userId="70f5d855-f160-4301-878b-bcdae795e905" providerId="ADAL" clId="{BDFE9CDA-566C-B64F-988C-21A849A84625}" dt="2025-03-25T14:24:39.207" v="22" actId="20577"/>
        <pc:sldMkLst>
          <pc:docMk/>
          <pc:sldMk cId="3703738753" sldId="411"/>
        </pc:sldMkLst>
        <pc:spChg chg="mod">
          <ac:chgData name="Stamos, Athena" userId="70f5d855-f160-4301-878b-bcdae795e905" providerId="ADAL" clId="{BDFE9CDA-566C-B64F-988C-21A849A84625}" dt="2025-03-25T14:23:09.719" v="5"/>
          <ac:spMkLst>
            <pc:docMk/>
            <pc:sldMk cId="3703738753" sldId="411"/>
            <ac:spMk id="3" creationId="{3E74ED4C-24C9-B510-C693-424CA8DCEF9E}"/>
          </ac:spMkLst>
        </pc:spChg>
      </pc:sldChg>
      <pc:sldChg chg="add del modNotesTx">
        <pc:chgData name="Stamos, Athena" userId="70f5d855-f160-4301-878b-bcdae795e905" providerId="ADAL" clId="{BDFE9CDA-566C-B64F-988C-21A849A84625}" dt="2025-03-25T14:24:04.529" v="9" actId="20577"/>
        <pc:sldMkLst>
          <pc:docMk/>
          <pc:sldMk cId="3663134696" sldId="414"/>
        </pc:sldMkLst>
      </pc:sldChg>
      <pc:sldChg chg="add del modNotesTx">
        <pc:chgData name="Stamos, Athena" userId="70f5d855-f160-4301-878b-bcdae795e905" providerId="ADAL" clId="{BDFE9CDA-566C-B64F-988C-21A849A84625}" dt="2025-03-25T14:24:30.454" v="18" actId="20577"/>
        <pc:sldMkLst>
          <pc:docMk/>
          <pc:sldMk cId="2814012451" sldId="421"/>
        </pc:sldMkLst>
      </pc:sldChg>
      <pc:sldChg chg="add del modNotesTx">
        <pc:chgData name="Stamos, Athena" userId="70f5d855-f160-4301-878b-bcdae795e905" providerId="ADAL" clId="{BDFE9CDA-566C-B64F-988C-21A849A84625}" dt="2025-03-25T14:24:32.055" v="19" actId="20577"/>
        <pc:sldMkLst>
          <pc:docMk/>
          <pc:sldMk cId="128036289" sldId="422"/>
        </pc:sldMkLst>
      </pc:sldChg>
      <pc:sldChg chg="add del modNotesTx">
        <pc:chgData name="Stamos, Athena" userId="70f5d855-f160-4301-878b-bcdae795e905" providerId="ADAL" clId="{BDFE9CDA-566C-B64F-988C-21A849A84625}" dt="2025-03-25T14:24:34.618" v="20" actId="20577"/>
        <pc:sldMkLst>
          <pc:docMk/>
          <pc:sldMk cId="914207801" sldId="423"/>
        </pc:sldMkLst>
      </pc:sldChg>
      <pc:sldChg chg="add del modNotesTx">
        <pc:chgData name="Stamos, Athena" userId="70f5d855-f160-4301-878b-bcdae795e905" providerId="ADAL" clId="{BDFE9CDA-566C-B64F-988C-21A849A84625}" dt="2025-03-25T14:24:22.038" v="15" actId="20577"/>
        <pc:sldMkLst>
          <pc:docMk/>
          <pc:sldMk cId="802432930" sldId="426"/>
        </pc:sldMkLst>
      </pc:sldChg>
      <pc:sldChg chg="add del modNotesTx">
        <pc:chgData name="Stamos, Athena" userId="70f5d855-f160-4301-878b-bcdae795e905" providerId="ADAL" clId="{BDFE9CDA-566C-B64F-988C-21A849A84625}" dt="2025-03-25T14:24:41.414" v="23" actId="20577"/>
        <pc:sldMkLst>
          <pc:docMk/>
          <pc:sldMk cId="3648725283" sldId="434"/>
        </pc:sldMkLst>
      </pc:sldChg>
      <pc:sldChg chg="modSp add del mod modNotesTx">
        <pc:chgData name="Stamos, Athena" userId="70f5d855-f160-4301-878b-bcdae795e905" providerId="ADAL" clId="{BDFE9CDA-566C-B64F-988C-21A849A84625}" dt="2025-03-25T14:24:36.750" v="21" actId="20577"/>
        <pc:sldMkLst>
          <pc:docMk/>
          <pc:sldMk cId="3179895913" sldId="435"/>
        </pc:sldMkLst>
        <pc:spChg chg="mod">
          <ac:chgData name="Stamos, Athena" userId="70f5d855-f160-4301-878b-bcdae795e905" providerId="ADAL" clId="{BDFE9CDA-566C-B64F-988C-21A849A84625}" dt="2025-03-25T14:23:09.719" v="5"/>
          <ac:spMkLst>
            <pc:docMk/>
            <pc:sldMk cId="3179895913" sldId="435"/>
            <ac:spMk id="2" creationId="{B532E251-50A0-ADD4-DBF2-1B76FCDA6CBB}"/>
          </ac:spMkLst>
        </pc:spChg>
      </pc:sldChg>
      <pc:sldChg chg="add del modNotesTx">
        <pc:chgData name="Stamos, Athena" userId="70f5d855-f160-4301-878b-bcdae795e905" providerId="ADAL" clId="{BDFE9CDA-566C-B64F-988C-21A849A84625}" dt="2025-03-25T14:24:42.960" v="24" actId="20577"/>
        <pc:sldMkLst>
          <pc:docMk/>
          <pc:sldMk cId="4271818015" sldId="436"/>
        </pc:sldMkLst>
      </pc:sldChg>
      <pc:sldChg chg="add del modNotesTx">
        <pc:chgData name="Stamos, Athena" userId="70f5d855-f160-4301-878b-bcdae795e905" providerId="ADAL" clId="{BDFE9CDA-566C-B64F-988C-21A849A84625}" dt="2025-03-25T14:24:50.896" v="28" actId="20577"/>
        <pc:sldMkLst>
          <pc:docMk/>
          <pc:sldMk cId="1875805179" sldId="437"/>
        </pc:sldMkLst>
      </pc:sldChg>
      <pc:sldMasterChg chg="del">
        <pc:chgData name="Stamos, Athena" userId="70f5d855-f160-4301-878b-bcdae795e905" providerId="ADAL" clId="{BDFE9CDA-566C-B64F-988C-21A849A84625}" dt="2025-03-25T14:23:11.745" v="8" actId="2696"/>
        <pc:sldMasterMkLst>
          <pc:docMk/>
          <pc:sldMasterMk cId="2460954070" sldId="2147483660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96EAD-A484-3644-8529-788818E6486A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A46E5-F3FB-9943-8C92-6707387B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61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97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507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35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A46E5-F3FB-9943-8C92-6707387B7B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5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997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A46E5-F3FB-9943-8C92-6707387B7B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25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A46E5-F3FB-9943-8C92-6707387B7B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89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A46E5-F3FB-9943-8C92-6707387B7B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74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A46E5-F3FB-9943-8C92-6707387B7B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11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A46E5-F3FB-9943-8C92-6707387B7B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23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A46E5-F3FB-9943-8C92-6707387B7B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0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7FFB0-86DB-CC40-ABA1-073AE04DBF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1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A46E5-F3FB-9943-8C92-6707387B7B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4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620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586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94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A46E5-F3FB-9943-8C92-6707387B7B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3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16000"/>
              </a:lnSpc>
              <a:spcAft>
                <a:spcPts val="800"/>
              </a:spcAft>
              <a:buFont typeface="Courier New" panose="02070309020205020404" pitchFamily="49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962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A46E5-F3FB-9943-8C92-6707387B7B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3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Seal on the Oval. Used as a background picture.">
            <a:extLst>
              <a:ext uri="{FF2B5EF4-FFF2-40B4-BE49-F238E27FC236}">
                <a16:creationId xmlns:a16="http://schemas.microsoft.com/office/drawing/2014/main" id="{C4E00CA3-028B-4946-BBB4-5C31154E3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42" b="11942"/>
          <a:stretch/>
        </p:blipFill>
        <p:spPr>
          <a:xfrm>
            <a:off x="400279" y="374573"/>
            <a:ext cx="11391441" cy="5772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F839D-17A6-464E-BE22-E9B747DF3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279" y="1912072"/>
            <a:ext cx="11390045" cy="2387600"/>
          </a:xfrm>
          <a:solidFill>
            <a:srgbClr val="FFFFFF">
              <a:alpha val="69804"/>
            </a:srgbClr>
          </a:solidFill>
        </p:spPr>
        <p:txBody>
          <a:bodyPr lIns="365760" anchor="ctr">
            <a:normAutofit/>
          </a:bodyPr>
          <a:lstStyle>
            <a:lvl1pPr algn="l"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8FA3-A642-4E78-8E7B-809942D8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1CDF-2BA0-4B12-BAB3-F078D4D1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02ADA-344D-4C5C-97AD-978608FF7B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8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and Figure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 descr="Title ornament - do not edit.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B3712-421D-4D44-A208-FCFD9F142B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9938" y="2332038"/>
            <a:ext cx="6608762" cy="38147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a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245884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763" y="403767"/>
            <a:ext cx="4629150" cy="574364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78E9976-AB2A-4D33-BDD3-3DD81964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3661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73" y="427519"/>
            <a:ext cx="4572000" cy="296149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F2A46D0-0103-4ABC-91D6-429E065615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FAFE350-DAC2-4FA1-8058-2BB689DE6D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82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9F3245-5C19-491B-A3C7-0953BE94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1852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57203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7204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057204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1ED6439-33AD-49C2-871A-58168B09AD8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74140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724A983-E2D4-411D-8E9C-28DDCC5FAF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4141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2A31C1D-8F1D-4CB6-9F05-8D8BB079EB90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7374141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32EFC8D-798E-4678-A87B-C90DCCB5A9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1076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B1DD5E6-B902-4C2D-9D16-3F59B4BCBA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1077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2D6015B-E243-493B-AEF7-C9745236520A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691077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A5B97012-2868-43C2-9206-9E4FE0F4F6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78858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8454760-D7F3-475D-A20B-0C0BCB057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8859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D393514-D249-454A-BB12-08A04E74C5AB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5078859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D278255C-18BA-474E-96F6-62A50AF41C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95795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F57BC1-C0AE-424B-9367-C3705C88E5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5796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8CE1909-D1B0-4CED-A8A6-86452D796376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7395796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7844A874-C4B9-4320-AE76-AA222CA8567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712731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CF80027-C4C4-4FAC-8656-046DDF8D9C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2732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AC34476-3C87-41CC-8284-D6A31C7F741D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9712732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47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A03F2-9CC5-4C7D-98F8-9957C809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A53CF-A8C8-4BBA-B9A9-B09B8659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50D38-5438-F344-9475-34794C400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08DB35-EBE4-7D47-B3CA-C94ADD2F76D2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771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3F5652-5F8D-4F3B-BE45-6F2FE0F5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DEF2A-FDC4-461B-A64A-242E9A04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001C-171D-4E3E-B5D6-BCADE39B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34708-1F7D-4A7D-990D-4B0285713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8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descr="Red background with notch.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AE5508-873C-8C4C-A88E-C1B4E571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83112E-B440-C046-B221-F7DBDB8A7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870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A2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4FE8C-BFE3-EA46-9F67-FCF68481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173B2-180C-2442-AB23-1F3D5609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13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4E7D8D-3CE6-BC4E-BA91-C825C3B7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BB5AB9-FC6F-7F4D-885C-DFDA82290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 b="1" i="0">
                <a:solidFill>
                  <a:schemeClr val="tx1"/>
                </a:solidFill>
                <a:latin typeface="Buckeye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579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AA6A-DE3E-452A-8765-F4A9FE44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92BB6-0EC3-47A0-964A-91B4EAB2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509"/>
            <a:ext cx="10515600" cy="401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748A89-EDD3-4E47-AFE7-62C61C34960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10778-4DA8-45B3-97ED-ECBE5C60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800EDF-F600-4ABA-9A26-740C4D40C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5DC47ED-65AF-468C-B064-C602467FDF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A0CF29B-96BC-43D9-8AB6-6FADA9A928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5124" y="1894991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19B7547-6851-4E06-A147-72DEB3E2565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75124" y="2718903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0F89D-2F52-4A06-A26B-F81A4CCA049C}"/>
              </a:ext>
            </a:extLst>
          </p:cNvPr>
          <p:cNvCxnSpPr>
            <a:cxnSpLocks/>
          </p:cNvCxnSpPr>
          <p:nvPr userDrawn="1"/>
        </p:nvCxnSpPr>
        <p:spPr>
          <a:xfrm flipV="1">
            <a:off x="4246764" y="2377658"/>
            <a:ext cx="0" cy="34019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615C9D-EE6C-4B25-8C7B-BD41495EDED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15362" y="2377658"/>
            <a:ext cx="0" cy="34019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70F325A-C820-6347-A10B-9DD63E3B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95B3B-5BE2-F245-A653-7ABF52BA55B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2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233CD8-5E31-4581-814D-DA09D49C1F86}"/>
              </a:ext>
            </a:extLst>
          </p:cNvPr>
          <p:cNvCxnSpPr>
            <a:cxnSpLocks/>
          </p:cNvCxnSpPr>
          <p:nvPr userDrawn="1"/>
        </p:nvCxnSpPr>
        <p:spPr>
          <a:xfrm flipV="1">
            <a:off x="4982055" y="1355651"/>
            <a:ext cx="0" cy="4705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5829" y="1186651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1823" y="1197473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561816" y="1494459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B784B6F-C536-4BE2-9F68-EFD22C48A7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95822" y="2625206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8CA5EED-CA8D-41CE-A9A2-2D0FD1FFEA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1816" y="2636028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A62EE4C-12CF-4CD9-A03E-75610F65D462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561809" y="2933014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1EDC020B-92DF-44EE-8F61-D1F5715938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95822" y="3984098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EC31054-F323-447E-A250-00C70D0332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61816" y="3994920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A0E534F-F82F-491F-A155-625F7F13DD81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561809" y="4291906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5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C1AF12-65D7-4CCC-B876-272178DEF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975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78A9C5-0FEF-4CDF-8E0D-77B2B3787EB1}"/>
              </a:ext>
            </a:extLst>
          </p:cNvPr>
          <p:cNvCxnSpPr>
            <a:cxnSpLocks/>
          </p:cNvCxnSpPr>
          <p:nvPr userDrawn="1"/>
        </p:nvCxnSpPr>
        <p:spPr>
          <a:xfrm>
            <a:off x="211796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31E8251-4870-40ED-8F84-F3F4065F8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83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921F103-A52D-4BF8-A426-261D45BC06E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15976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7B445D7-04D9-4518-A91A-395D959AA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2024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2A72AE-B0BA-451A-A298-6F08D46BE149}"/>
              </a:ext>
            </a:extLst>
          </p:cNvPr>
          <p:cNvCxnSpPr>
            <a:cxnSpLocks/>
          </p:cNvCxnSpPr>
          <p:nvPr userDrawn="1"/>
        </p:nvCxnSpPr>
        <p:spPr>
          <a:xfrm>
            <a:off x="572057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44B66B5-8A11-414B-BD6A-3CA8D49CDA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2032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B83ED64-7985-4721-920B-54BC42A5E1D7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4362025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8CFB95A-0D9D-453A-9CB2-BF05EF3E7A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8066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95B02B-287E-4902-9AF6-04C885FA6DD1}"/>
              </a:ext>
            </a:extLst>
          </p:cNvPr>
          <p:cNvCxnSpPr>
            <a:cxnSpLocks/>
          </p:cNvCxnSpPr>
          <p:nvPr userDrawn="1"/>
        </p:nvCxnSpPr>
        <p:spPr>
          <a:xfrm>
            <a:off x="9276048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79EC675-E9A3-4C03-B61F-A49031FA50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8074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8429F79-518E-407C-8FF2-83D7C7D801FD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7908067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4EC54A-1238-054A-B123-4E089148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B88219-839E-554B-B72F-F7177AF5404C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016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BEA513-5076-4D62-8F85-69A918D7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855A3-A75E-4A34-A5A1-1B324FA10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The Ohio State University word logo with Block O">
            <a:extLst>
              <a:ext uri="{FF2B5EF4-FFF2-40B4-BE49-F238E27FC236}">
                <a16:creationId xmlns:a16="http://schemas.microsoft.com/office/drawing/2014/main" id="{F4663FBE-A0D1-4371-8BE2-6E00A4B835A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01676" y="6331563"/>
            <a:ext cx="2382828" cy="3416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8F603-DAEE-420E-95E6-F50256758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7749" y="5782287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01DD-FBD8-4A19-BD71-AB3CFFDE4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75524" y="62964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D36CDE4-A224-6248-B934-4953CFFA7640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A2AAAD">
              <a:alpha val="101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7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0C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therjones.com/politics/2012/12/mass-shootings-mother-jones-full-data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ableau.com/current/pro/desktop/en-us/actions_dashboards.ht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61/CIRCULATIONAHA.107.74277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64CC1-1895-BC12-5813-C1C9FAE43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A369F-7216-6D3A-5562-9ACF09965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/>
              <a:t>Module 4: </a:t>
            </a:r>
            <a:r>
              <a:rPr lang="en-US" sz="3600">
                <a:effectLst/>
                <a:ea typeface="Aptos" panose="020B0004020202020204" pitchFamily="34" charset="0"/>
                <a:cs typeface="Aptos" panose="020B0004020202020204" pitchFamily="34" charset="0"/>
              </a:rPr>
              <a:t>Exploring and Visualizing Data</a:t>
            </a:r>
            <a:r>
              <a:rPr lang="en-US" sz="3600">
                <a:effectLst/>
              </a:rPr>
              <a:t> </a:t>
            </a:r>
            <a:br>
              <a:rPr lang="en-US" sz="3600"/>
            </a:b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751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CD6-2008-CB90-57AA-32FABAB3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Module 4 Hands-on 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95397-FA17-8B97-4F6F-172FE0C74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Tableau Workbook from Module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EEBE5-45B3-D168-DC62-6DB5ED07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89F2A-5E79-3043-6490-FBE7BF31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85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9B5C-6B6F-9489-F0FE-CAF5ACFE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49" y="784614"/>
            <a:ext cx="10515600" cy="838854"/>
          </a:xfrm>
        </p:spPr>
        <p:txBody>
          <a:bodyPr/>
          <a:lstStyle/>
          <a:p>
            <a:r>
              <a:rPr lang="en-US" sz="4400">
                <a:solidFill>
                  <a:srgbClr val="C00000"/>
                </a:solidFill>
              </a:rPr>
              <a:t>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ED950-AF71-D004-363F-310CF9573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38" y="1520929"/>
            <a:ext cx="5389417" cy="4015454"/>
          </a:xfrm>
        </p:spPr>
        <p:txBody>
          <a:bodyPr>
            <a:normAutofit fontScale="25000" lnSpcReduction="20000"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5600"/>
              <a:t>Create new sheet and label it Map.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Drag </a:t>
            </a:r>
            <a:r>
              <a:rPr lang="en-US" sz="5600" b="1"/>
              <a:t>Longitude</a:t>
            </a:r>
            <a:r>
              <a:rPr lang="en-US" sz="5600"/>
              <a:t> </a:t>
            </a:r>
            <a:r>
              <a:rPr lang="en-US" sz="5600" b="1"/>
              <a:t>(generated) </a:t>
            </a:r>
            <a:r>
              <a:rPr lang="en-US" sz="5600"/>
              <a:t>on to the columns shelf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Drag </a:t>
            </a:r>
            <a:r>
              <a:rPr lang="en-US" sz="5600" b="1"/>
              <a:t>Latitude</a:t>
            </a:r>
            <a:r>
              <a:rPr lang="en-US" sz="5600"/>
              <a:t> </a:t>
            </a:r>
            <a:r>
              <a:rPr lang="en-US" sz="5600" b="1"/>
              <a:t>(generated) </a:t>
            </a:r>
            <a:r>
              <a:rPr lang="en-US" sz="5600"/>
              <a:t>on to the rows shelf.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Drag </a:t>
            </a:r>
            <a:r>
              <a:rPr lang="en-US" sz="5600" b="1"/>
              <a:t>Latitude (generated) </a:t>
            </a:r>
            <a:r>
              <a:rPr lang="en-US" sz="5600"/>
              <a:t>on to the rows shelf again.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On the second </a:t>
            </a:r>
            <a:r>
              <a:rPr lang="en-US" sz="5600" b="1"/>
              <a:t>Latitude (generated) </a:t>
            </a:r>
            <a:r>
              <a:rPr lang="en-US" sz="5600"/>
              <a:t>pill click the down arrow.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Select Dual Axis.  </a:t>
            </a:r>
          </a:p>
          <a:p>
            <a:pPr marL="457189" indent="-457189">
              <a:lnSpc>
                <a:spcPct val="120000"/>
              </a:lnSpc>
              <a:buFont typeface="+mj-lt"/>
              <a:buAutoNum type="arabicPeriod"/>
            </a:pPr>
            <a:r>
              <a:rPr lang="en-US" sz="5600"/>
              <a:t>Drag Chosen Stat to color on the second </a:t>
            </a:r>
            <a:r>
              <a:rPr lang="en-US" sz="5600" b="1"/>
              <a:t>Latitude (generated) </a:t>
            </a:r>
            <a:r>
              <a:rPr lang="en-US" sz="5600"/>
              <a:t>in the Marks box.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Drag </a:t>
            </a:r>
            <a:r>
              <a:rPr lang="en-US" sz="5600" b="1"/>
              <a:t>State</a:t>
            </a:r>
            <a:r>
              <a:rPr lang="en-US" sz="5600"/>
              <a:t> to the detail box on the marks card.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Drag </a:t>
            </a:r>
            <a:r>
              <a:rPr lang="en-US" sz="5600" b="1"/>
              <a:t>City</a:t>
            </a:r>
            <a:r>
              <a:rPr lang="en-US" sz="5600"/>
              <a:t> to the detail box.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Drag </a:t>
            </a:r>
            <a:r>
              <a:rPr lang="en-US" sz="5600" b="1"/>
              <a:t>Case</a:t>
            </a:r>
            <a:r>
              <a:rPr lang="en-US" sz="5600"/>
              <a:t> to the detail box.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Drag </a:t>
            </a:r>
            <a:r>
              <a:rPr lang="en-US" sz="5600" b="1"/>
              <a:t>(Sum)Chosen Stat </a:t>
            </a:r>
            <a:r>
              <a:rPr lang="en-US" sz="5600"/>
              <a:t>to the size.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Drag </a:t>
            </a:r>
            <a:r>
              <a:rPr lang="en-US" sz="5600" b="1"/>
              <a:t>Case </a:t>
            </a:r>
            <a:r>
              <a:rPr lang="en-US" sz="5600"/>
              <a:t>to the tool tip.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Drag </a:t>
            </a:r>
            <a:r>
              <a:rPr lang="en-US" sz="5600" b="1"/>
              <a:t>Summary</a:t>
            </a:r>
            <a:r>
              <a:rPr lang="en-US" sz="5600"/>
              <a:t> to the tool tip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Drag </a:t>
            </a:r>
            <a:r>
              <a:rPr lang="en-US" sz="5600" b="1"/>
              <a:t>Date</a:t>
            </a:r>
            <a:r>
              <a:rPr lang="en-US" sz="5600"/>
              <a:t> to the tool tip.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5600"/>
              <a:t>Change color to red.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BDFA0-96B3-4C41-8DF6-B708A07C7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0B281-244D-31DE-F613-3D6851A2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map of the united states with a red dot&#10;&#10;AI-generated content may be incorrect.">
            <a:extLst>
              <a:ext uri="{FF2B5EF4-FFF2-40B4-BE49-F238E27FC236}">
                <a16:creationId xmlns:a16="http://schemas.microsoft.com/office/drawing/2014/main" id="{DFEFA003-6A2B-7EE9-AF82-F94AACA48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46" y="1137425"/>
            <a:ext cx="5014843" cy="43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1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24C8A-55A9-69C0-EC8A-B3C5B06E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C00000"/>
                </a:solidFill>
              </a:rPr>
              <a:t>Map Continued. (Annotated Data)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DF00-7998-8F8B-3BEE-223D88BF8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509"/>
            <a:ext cx="4468091" cy="4015454"/>
          </a:xfrm>
        </p:spPr>
        <p:txBody>
          <a:bodyPr>
            <a:normAutofit fontScale="77500" lnSpcReduction="20000"/>
          </a:bodyPr>
          <a:lstStyle/>
          <a:p>
            <a:pPr marL="457189" indent="-457189">
              <a:lnSpc>
                <a:spcPct val="120000"/>
              </a:lnSpc>
              <a:buFont typeface="+mj-lt"/>
              <a:buAutoNum type="arabicPeriod"/>
            </a:pPr>
            <a:r>
              <a:rPr lang="en-US" sz="2800"/>
              <a:t>Right click on the Las Vegas Strip Massacre data point. </a:t>
            </a:r>
          </a:p>
          <a:p>
            <a:pPr marL="457189" indent="-457189">
              <a:lnSpc>
                <a:spcPct val="120000"/>
              </a:lnSpc>
              <a:buFont typeface="+mj-lt"/>
              <a:buAutoNum type="arabicPeriod"/>
            </a:pPr>
            <a:r>
              <a:rPr lang="en-US" sz="2800"/>
              <a:t>Select annotate mark. </a:t>
            </a:r>
          </a:p>
          <a:p>
            <a:pPr marL="457189" indent="-457189">
              <a:lnSpc>
                <a:spcPct val="120000"/>
              </a:lnSpc>
              <a:buFont typeface="+mj-lt"/>
              <a:buAutoNum type="arabicPeriod"/>
            </a:pPr>
            <a:r>
              <a:rPr lang="en-US" sz="2800"/>
              <a:t>Type : “Most Deadly:” </a:t>
            </a:r>
          </a:p>
          <a:p>
            <a:pPr marL="457189" indent="-457189">
              <a:lnSpc>
                <a:spcPct val="120000"/>
              </a:lnSpc>
              <a:buFont typeface="+mj-lt"/>
              <a:buAutoNum type="arabicPeriod"/>
            </a:pPr>
            <a:r>
              <a:rPr lang="en-US" sz="2800"/>
              <a:t>Right click on the Apalachee High School shooting in Winder, Georgia data point. </a:t>
            </a:r>
          </a:p>
          <a:p>
            <a:pPr marL="457189" indent="-457189">
              <a:lnSpc>
                <a:spcPct val="120000"/>
              </a:lnSpc>
              <a:buFont typeface="+mj-lt"/>
              <a:buAutoNum type="arabicPeriod"/>
            </a:pPr>
            <a:r>
              <a:rPr lang="en-US" sz="2800"/>
              <a:t>Select annotate mark. </a:t>
            </a:r>
          </a:p>
          <a:p>
            <a:pPr marL="457189" indent="-457189">
              <a:lnSpc>
                <a:spcPct val="120000"/>
              </a:lnSpc>
              <a:buFont typeface="+mj-lt"/>
              <a:buAutoNum type="arabicPeriod"/>
            </a:pPr>
            <a:r>
              <a:rPr lang="en-US" sz="2800"/>
              <a:t>Type : “Most Recent:”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8E5B5-2FB0-EE0E-16C6-AD762AC5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B2694-C0D6-A9FB-70BF-AE2EF40E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map of the united states with a red dot&#10;&#10;AI-generated content may be incorrect.">
            <a:extLst>
              <a:ext uri="{FF2B5EF4-FFF2-40B4-BE49-F238E27FC236}">
                <a16:creationId xmlns:a16="http://schemas.microsoft.com/office/drawing/2014/main" id="{4C1BB8A5-9EE1-0B74-54AF-BB0DD8FAE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83" y="1824896"/>
            <a:ext cx="5371688" cy="40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6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17FA-C5F1-A5AA-71D3-D1F18A45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C00000"/>
                </a:solidFill>
              </a:rPr>
              <a:t>Making the Dashboard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9AC3-7667-96FF-9178-54044D7F0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509"/>
            <a:ext cx="4191000" cy="4015454"/>
          </a:xfrm>
        </p:spPr>
        <p:txBody>
          <a:bodyPr>
            <a:norm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200"/>
              <a:t>Click on the dashboard button on the footer to create a new dashboard.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200"/>
              <a:t>Drag and drop your sheets on to the dashboard.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200"/>
              <a:t>Add text objects (e.g., title) to the dashboard by dragging and dropping the text object containers onto the dashboard.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CAEFD-3F3D-0C82-1A50-83C5A72EB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21015-2093-4413-4845-AE446D08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15BBD9-DFE5-DD59-CA18-7217E6C4D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587" y="1824896"/>
            <a:ext cx="5415952" cy="38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0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E251-50A0-ADD4-DBF2-1B76FCDA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Dashboard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9C75-5207-619F-5E63-7F7D11933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F60F-E622-BA70-04D9-07C30A423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2F019-AAED-37B3-C882-D2B2E13E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89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15A2-8340-20D6-28F8-2062DE2C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Action 1: Dynamic Filtering</a:t>
            </a:r>
            <a:r>
              <a:rPr lang="en-US" baseline="30000"/>
              <a:t>7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ED4C-24C9-B510-C693-424CA8DCE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6263" lvl="1" indent="-457200">
              <a:buAutoNum type="arabicPeriod"/>
            </a:pPr>
            <a:r>
              <a:rPr lang="en-US"/>
              <a:t>Click </a:t>
            </a:r>
            <a:r>
              <a:rPr lang="en-US" b="1"/>
              <a:t>Dashboard</a:t>
            </a:r>
            <a:r>
              <a:rPr lang="en-US"/>
              <a:t> at the top &gt; </a:t>
            </a:r>
            <a:r>
              <a:rPr lang="en-US" b="1"/>
              <a:t>Actions</a:t>
            </a:r>
            <a:r>
              <a:rPr lang="en-US"/>
              <a:t> </a:t>
            </a:r>
          </a:p>
          <a:p>
            <a:pPr marL="576263" lvl="1" indent="-457200">
              <a:buAutoNum type="arabicPeriod"/>
            </a:pPr>
            <a:r>
              <a:rPr lang="en-US"/>
              <a:t>Click </a:t>
            </a:r>
            <a:r>
              <a:rPr lang="en-US" b="1"/>
              <a:t>Add Action </a:t>
            </a:r>
            <a:r>
              <a:rPr lang="en-US"/>
              <a:t>(bottom left of the pop-up) &gt; </a:t>
            </a:r>
            <a:r>
              <a:rPr lang="en-US" b="1"/>
              <a:t>Filter</a:t>
            </a:r>
          </a:p>
          <a:p>
            <a:pPr marL="576263" lvl="1" indent="-457200">
              <a:buAutoNum type="arabicPeriod"/>
            </a:pPr>
            <a:r>
              <a:rPr lang="en-US"/>
              <a:t>Rename the Filter to Filter map by state</a:t>
            </a:r>
          </a:p>
          <a:p>
            <a:pPr marL="576263" lvl="1" indent="-457200">
              <a:buAutoNum type="arabicPeriod"/>
            </a:pPr>
            <a:r>
              <a:rPr lang="en-US"/>
              <a:t>Uncheck the List of Cases and By Venue sheets under Source sheets so you can add a filter only on the map</a:t>
            </a:r>
          </a:p>
          <a:p>
            <a:pPr marL="576263" lvl="1" indent="-457200">
              <a:buAutoNum type="arabicPeriod"/>
            </a:pPr>
            <a:r>
              <a:rPr lang="en-US"/>
              <a:t>Click on </a:t>
            </a:r>
            <a:r>
              <a:rPr lang="en-US" b="1"/>
              <a:t>Select</a:t>
            </a:r>
            <a:r>
              <a:rPr lang="en-US"/>
              <a:t> under Run action on so when the user clicks on a data point the dashboard will adjust accordingly </a:t>
            </a:r>
          </a:p>
          <a:p>
            <a:pPr marL="576263" lvl="1" indent="-457200">
              <a:buAutoNum type="arabicPeriod"/>
            </a:pPr>
            <a:r>
              <a:rPr lang="en-US"/>
              <a:t>Keep all three sheets selected under Target Sheets so all three sheets will update based on the data point selected</a:t>
            </a:r>
          </a:p>
          <a:p>
            <a:pPr marL="576263" lvl="1" indent="-457200">
              <a:buAutoNum type="arabicPeriod"/>
            </a:pPr>
            <a:r>
              <a:rPr lang="en-US"/>
              <a:t>Select </a:t>
            </a:r>
            <a:r>
              <a:rPr lang="en-US" b="1"/>
              <a:t>Show all values </a:t>
            </a:r>
            <a:r>
              <a:rPr lang="en-US"/>
              <a:t>under Clearing the selection will so the dashboard will go back to the default once the user unclicks the data point</a:t>
            </a:r>
          </a:p>
          <a:p>
            <a:pPr marL="576263" lvl="1" indent="-457200">
              <a:buAutoNum type="arabicPeriod"/>
            </a:pPr>
            <a:r>
              <a:rPr lang="en-US"/>
              <a:t>Make sure the </a:t>
            </a:r>
            <a:r>
              <a:rPr lang="en-US" b="1"/>
              <a:t>All fields </a:t>
            </a:r>
            <a:r>
              <a:rPr lang="en-US"/>
              <a:t>is selected under Filter</a:t>
            </a:r>
          </a:p>
          <a:p>
            <a:pPr marL="576263" lvl="1" indent="-457200">
              <a:buAutoNum type="arabicPeriod"/>
            </a:pPr>
            <a:r>
              <a:rPr lang="en-US"/>
              <a:t>Click </a:t>
            </a:r>
            <a:r>
              <a:rPr lang="en-US" b="1"/>
              <a:t>OK </a:t>
            </a:r>
            <a:r>
              <a:rPr lang="en-US"/>
              <a:t>and test out the dashboard action</a:t>
            </a:r>
          </a:p>
          <a:p>
            <a:pPr marL="576263" lvl="1" indent="-457200">
              <a:buAutoNum type="arabicPeriod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B4CDD-1504-211E-DC6E-E819CF396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2048A-3A19-72B9-59B3-489C422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3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E58C-0520-B30B-8396-58909EE5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Action 2: Highlight</a:t>
            </a:r>
            <a:r>
              <a:rPr lang="en-US" baseline="30000"/>
              <a:t>7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1C389-301C-A722-1246-69883D44B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6263" lvl="1" indent="-457200">
              <a:buAutoNum type="arabicPeriod"/>
            </a:pPr>
            <a:r>
              <a:rPr lang="en-US"/>
              <a:t>Click </a:t>
            </a:r>
            <a:r>
              <a:rPr lang="en-US" b="1"/>
              <a:t>Dashboard</a:t>
            </a:r>
            <a:r>
              <a:rPr lang="en-US"/>
              <a:t> at the top &gt; </a:t>
            </a:r>
            <a:r>
              <a:rPr lang="en-US" b="1"/>
              <a:t>Actions</a:t>
            </a:r>
            <a:r>
              <a:rPr lang="en-US"/>
              <a:t> </a:t>
            </a:r>
          </a:p>
          <a:p>
            <a:pPr marL="576263" lvl="1" indent="-457200">
              <a:buAutoNum type="arabicPeriod"/>
            </a:pPr>
            <a:r>
              <a:rPr lang="en-US"/>
              <a:t>Click </a:t>
            </a:r>
            <a:r>
              <a:rPr lang="en-US" b="1"/>
              <a:t>Add Action </a:t>
            </a:r>
            <a:r>
              <a:rPr lang="en-US"/>
              <a:t>(bottom left of the pop-up) &gt; </a:t>
            </a:r>
            <a:r>
              <a:rPr lang="en-US" b="1"/>
              <a:t>Filter</a:t>
            </a:r>
          </a:p>
          <a:p>
            <a:pPr marL="576263" lvl="1" indent="-457200">
              <a:buAutoNum type="arabicPeriod"/>
            </a:pPr>
            <a:r>
              <a:rPr lang="en-US"/>
              <a:t>Rename Highlight to Case Highlight</a:t>
            </a:r>
          </a:p>
          <a:p>
            <a:pPr marL="576263" lvl="1" indent="-457200">
              <a:buAutoNum type="arabicPeriod"/>
            </a:pPr>
            <a:r>
              <a:rPr lang="en-US"/>
              <a:t>Select only the Map sheet under Source Sheets </a:t>
            </a:r>
          </a:p>
          <a:p>
            <a:pPr marL="576263" lvl="1" indent="-457200">
              <a:buAutoNum type="arabicPeriod"/>
            </a:pPr>
            <a:r>
              <a:rPr lang="en-US"/>
              <a:t>Make sure </a:t>
            </a:r>
            <a:r>
              <a:rPr lang="en-US" b="1"/>
              <a:t>Select</a:t>
            </a:r>
            <a:r>
              <a:rPr lang="en-US"/>
              <a:t> is chosen under Run action on</a:t>
            </a:r>
          </a:p>
          <a:p>
            <a:pPr marL="576263" lvl="1" indent="-457200">
              <a:buAutoNum type="arabicPeriod"/>
            </a:pPr>
            <a:r>
              <a:rPr lang="en-US"/>
              <a:t>Target Sheets can have all three sheets selected </a:t>
            </a:r>
          </a:p>
          <a:p>
            <a:pPr marL="576263" lvl="1" indent="-457200">
              <a:buAutoNum type="arabicPeriod"/>
            </a:pPr>
            <a:r>
              <a:rPr lang="en-US"/>
              <a:t>Under Target Highlighting, choose </a:t>
            </a:r>
            <a:r>
              <a:rPr lang="en-US" b="1"/>
              <a:t>Selected Fields </a:t>
            </a:r>
            <a:r>
              <a:rPr lang="en-US"/>
              <a:t>&gt; </a:t>
            </a:r>
            <a:r>
              <a:rPr lang="en-US" b="1"/>
              <a:t>Case</a:t>
            </a:r>
          </a:p>
          <a:p>
            <a:pPr marL="576263" lvl="1" indent="-457200">
              <a:buAutoNum type="arabicPeriod"/>
            </a:pPr>
            <a:r>
              <a:rPr lang="en-US"/>
              <a:t>Click</a:t>
            </a:r>
            <a:r>
              <a:rPr lang="en-US" b="1"/>
              <a:t> OK </a:t>
            </a:r>
            <a:r>
              <a:rPr lang="en-US"/>
              <a:t>and make sure the highlight action works as expected</a:t>
            </a:r>
          </a:p>
          <a:p>
            <a:pPr marL="576263" lvl="1" indent="-457200">
              <a:buAutoNum type="arabicPeriod"/>
            </a:pPr>
            <a:endParaRPr lang="en-US"/>
          </a:p>
          <a:p>
            <a:pPr marL="576263" lvl="1" indent="-457200">
              <a:buAutoNum type="arabicPeriod"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C339F0-33C5-EEAB-E6DF-D13763FF5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2593-74E6-92C7-074C-F6826A99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7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1EA0B-AAFB-A8E5-AE7B-4C20EB701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7A97-3C6E-C6B2-8F96-E9009C79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Action 3: URL</a:t>
            </a:r>
            <a:r>
              <a:rPr lang="en-US" baseline="30000"/>
              <a:t>7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9674-1343-B879-92A6-7E8517A37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6263" lvl="1" indent="-457200">
              <a:buAutoNum type="arabicPeriod"/>
            </a:pPr>
            <a:r>
              <a:rPr lang="en-US"/>
              <a:t>Click </a:t>
            </a:r>
            <a:r>
              <a:rPr lang="en-US" b="1"/>
              <a:t>Dashboard</a:t>
            </a:r>
            <a:r>
              <a:rPr lang="en-US"/>
              <a:t> at the top &gt; </a:t>
            </a:r>
            <a:r>
              <a:rPr lang="en-US" b="1"/>
              <a:t>Actions</a:t>
            </a:r>
            <a:r>
              <a:rPr lang="en-US"/>
              <a:t> </a:t>
            </a:r>
          </a:p>
          <a:p>
            <a:pPr marL="576263" lvl="1" indent="-457200">
              <a:buAutoNum type="arabicPeriod"/>
            </a:pPr>
            <a:r>
              <a:rPr lang="en-US"/>
              <a:t>Click </a:t>
            </a:r>
            <a:r>
              <a:rPr lang="en-US" b="1"/>
              <a:t>Add Action </a:t>
            </a:r>
            <a:r>
              <a:rPr lang="en-US"/>
              <a:t>(bottom left of the pop-up) &gt; </a:t>
            </a:r>
            <a:r>
              <a:rPr lang="en-US" b="1"/>
              <a:t>URL</a:t>
            </a:r>
          </a:p>
          <a:p>
            <a:pPr marL="576263" lvl="1" indent="-457200">
              <a:buAutoNum type="arabicPeriod"/>
            </a:pPr>
            <a:r>
              <a:rPr lang="en-US"/>
              <a:t>Rename Hyperlink to Mother Jones’ Mass Shooting Dataset</a:t>
            </a:r>
          </a:p>
          <a:p>
            <a:pPr marL="576263" lvl="1" indent="-457200">
              <a:buAutoNum type="arabicPeriod"/>
            </a:pPr>
            <a:r>
              <a:rPr lang="en-US"/>
              <a:t>Unselect By Venue and Map since we only want the action for the list of cases </a:t>
            </a:r>
          </a:p>
          <a:p>
            <a:pPr marL="576263" lvl="1" indent="-457200">
              <a:buAutoNum type="arabicPeriod"/>
            </a:pPr>
            <a:r>
              <a:rPr lang="en-US"/>
              <a:t>Click </a:t>
            </a:r>
            <a:r>
              <a:rPr lang="en-US" b="1"/>
              <a:t>Menu </a:t>
            </a:r>
            <a:r>
              <a:rPr lang="en-US"/>
              <a:t>under Run action on</a:t>
            </a:r>
          </a:p>
          <a:p>
            <a:pPr marL="576263" lvl="1" indent="-457200">
              <a:buAutoNum type="arabicPeriod"/>
            </a:pPr>
            <a:r>
              <a:rPr lang="en-US"/>
              <a:t>Insert </a:t>
            </a:r>
            <a:r>
              <a:rPr lang="en-US">
                <a:hlinkClick r:id="rId3"/>
              </a:rPr>
              <a:t>https://www.motherjones.com/politics/2012/12/mass-shootings-mother-jones-full-data/</a:t>
            </a:r>
            <a:r>
              <a:rPr lang="en-US"/>
              <a:t> under URL</a:t>
            </a:r>
          </a:p>
          <a:p>
            <a:pPr marL="576263" lvl="1" indent="-457200">
              <a:buAutoNum type="arabicPeriod"/>
            </a:pPr>
            <a:r>
              <a:rPr lang="en-US"/>
              <a:t>Click </a:t>
            </a:r>
            <a:r>
              <a:rPr lang="en-US" b="1"/>
              <a:t>OK</a:t>
            </a:r>
            <a:r>
              <a:rPr lang="en-US"/>
              <a:t> and confirm the URL action works as expected</a:t>
            </a:r>
          </a:p>
          <a:p>
            <a:pPr marL="576263" lvl="1" indent="-457200">
              <a:buAutoNum type="arabicPeriod"/>
            </a:pPr>
            <a:endParaRPr lang="en-US" b="1"/>
          </a:p>
          <a:p>
            <a:pPr marL="576263" lvl="1" indent="-457200">
              <a:buAutoNum type="arabicPeriod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1F3D7-DB80-0935-48CE-70D33F1FC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FB5D3-7F39-7A8D-C54F-BFA2C6B6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81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CB5D-D633-777F-715C-AD95484D0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50B79-91CA-BD98-DEDE-3DE4C3358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865"/>
            <a:ext cx="10515600" cy="4015454"/>
          </a:xfrm>
        </p:spPr>
        <p:txBody>
          <a:bodyPr>
            <a:normAutofit/>
          </a:bodyPr>
          <a:lstStyle/>
          <a:p>
            <a:r>
              <a:rPr lang="en-US"/>
              <a:t>Getting started with Mapping in Tableau PDF</a:t>
            </a:r>
          </a:p>
          <a:p>
            <a:r>
              <a:rPr lang="en-US"/>
              <a:t>Area Charts Tableau video</a:t>
            </a:r>
          </a:p>
          <a:p>
            <a:r>
              <a:rPr lang="en-US"/>
              <a:t>Tableau example profit ratio by geography video</a:t>
            </a:r>
          </a:p>
          <a:p>
            <a:r>
              <a:rPr lang="en-US"/>
              <a:t>Build a Text Table</a:t>
            </a:r>
          </a:p>
          <a:p>
            <a:pPr lvl="1"/>
            <a:r>
              <a:rPr lang="en-US"/>
              <a:t>https://</a:t>
            </a:r>
            <a:r>
              <a:rPr lang="en-US" err="1"/>
              <a:t>help.tableau.com</a:t>
            </a:r>
            <a:r>
              <a:rPr lang="en-US"/>
              <a:t>/current/pro/desktop/</a:t>
            </a:r>
            <a:r>
              <a:rPr lang="en-US" err="1"/>
              <a:t>en</a:t>
            </a:r>
            <a:r>
              <a:rPr lang="en-US"/>
              <a:t>-us/</a:t>
            </a:r>
            <a:r>
              <a:rPr lang="en-US" err="1"/>
              <a:t>buildexamples_text.htm</a:t>
            </a:r>
            <a:endParaRPr lang="en-US"/>
          </a:p>
          <a:p>
            <a:r>
              <a:rPr lang="en-US"/>
              <a:t>Actions and Dashboards</a:t>
            </a:r>
          </a:p>
          <a:p>
            <a:pPr lvl="1"/>
            <a:r>
              <a:rPr lang="en-US">
                <a:hlinkClick r:id="rId3"/>
              </a:rPr>
              <a:t>https://help.tableau.com/current/pro/desktop/en-us/actions_dashboards.htm</a:t>
            </a:r>
            <a:r>
              <a:rPr lang="en-US"/>
              <a:t>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3189C-62D6-B1A6-DC9E-567DF4C1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A8BB8-E88C-F8B8-E962-7EA784A1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047B-2ACB-FB9D-1B6B-981C52C2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Charts</a:t>
            </a:r>
            <a:r>
              <a:rPr lang="en-US" baseline="30000" dirty="0"/>
              <a:t>5</a:t>
            </a:r>
            <a:r>
              <a:rPr lang="en-US" dirty="0"/>
              <a:t> </a:t>
            </a:r>
          </a:p>
        </p:txBody>
      </p:sp>
      <p:pic>
        <p:nvPicPr>
          <p:cNvPr id="6" name="area charts (1).mp4">
            <a:hlinkClick r:id="" action="ppaction://media"/>
            <a:extLst>
              <a:ext uri="{FF2B5EF4-FFF2-40B4-BE49-F238E27FC236}">
                <a16:creationId xmlns:a16="http://schemas.microsoft.com/office/drawing/2014/main" id="{A5455DC1-462F-39C4-402B-0D34D3314C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9038" y="1796198"/>
            <a:ext cx="7137400" cy="40147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8E81C-090D-506A-4F51-E3AF058A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7E945-542F-701B-7FE3-E5A8D26D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46AE9-BD57-E76F-4AB9-EB955A54FD44}"/>
              </a:ext>
            </a:extLst>
          </p:cNvPr>
          <p:cNvSpPr txBox="1"/>
          <p:nvPr/>
        </p:nvSpPr>
        <p:spPr>
          <a:xfrm>
            <a:off x="852978" y="1824896"/>
            <a:ext cx="35560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Area charts show cumulative totals over 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Discrete and continuous fields 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Most dimensions are discrete 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Most measures are continuous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Set dates as continuous to keep them in chronological order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Context menu 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Level of detail expression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Tooltip 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Static and dynamic 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Duplicate sheet</a:t>
            </a:r>
          </a:p>
        </p:txBody>
      </p:sp>
    </p:spTree>
    <p:extLst>
      <p:ext uri="{BB962C8B-B14F-4D97-AF65-F5344CB8AC3E}">
        <p14:creationId xmlns:p14="http://schemas.microsoft.com/office/powerpoint/2010/main" val="150296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4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F9EDC-22CB-2359-0EE3-C121DFA18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C51A-F906-A3AB-7A18-00B34936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D72D5-7FCE-C03A-1D42-F617DA041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Objective: Teach how to create and customize visualizations using data</a:t>
            </a:r>
          </a:p>
          <a:p>
            <a:r>
              <a:rPr lang="en-US"/>
              <a:t>Topics Covered:</a:t>
            </a:r>
          </a:p>
          <a:p>
            <a:pPr lvl="1"/>
            <a:r>
              <a:rPr lang="en-US"/>
              <a:t>Tableau Visualizations </a:t>
            </a:r>
          </a:p>
          <a:p>
            <a:pPr lvl="1"/>
            <a:r>
              <a:rPr lang="en-US"/>
              <a:t>Creating basic visualizations using data</a:t>
            </a:r>
          </a:p>
          <a:p>
            <a:pPr lvl="1"/>
            <a:r>
              <a:rPr lang="en-US"/>
              <a:t>Introduction to geographic data and using Tableau’s map visuals for data</a:t>
            </a:r>
          </a:p>
          <a:p>
            <a:pPr lvl="1"/>
            <a:r>
              <a:rPr lang="en-US"/>
              <a:t>Customizing visuals: changing colors, labels, and sorting</a:t>
            </a:r>
          </a:p>
          <a:p>
            <a:pPr lvl="1"/>
            <a:r>
              <a:rPr lang="en-US"/>
              <a:t>Best practices for visualizing trends over time, by location, and by type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E00A1-FCE7-2798-C2AF-FAFA97BF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D703D-C258-87CF-DAD1-0A7A04C7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7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D942-50EE-38C0-372A-CB5C48EB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 Ratio by Geography</a:t>
            </a:r>
            <a:r>
              <a:rPr lang="en-US" baseline="30000" dirty="0"/>
              <a:t>5</a:t>
            </a:r>
            <a:endParaRPr lang="en-US" dirty="0"/>
          </a:p>
        </p:txBody>
      </p:sp>
      <p:pic>
        <p:nvPicPr>
          <p:cNvPr id="6" name="tableau example profit ratio by geography.mp4">
            <a:hlinkClick r:id="" action="ppaction://media"/>
            <a:extLst>
              <a:ext uri="{FF2B5EF4-FFF2-40B4-BE49-F238E27FC236}">
                <a16:creationId xmlns:a16="http://schemas.microsoft.com/office/drawing/2014/main" id="{FD2C0F20-0339-BA47-EAAE-D446505292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6400" y="1767499"/>
            <a:ext cx="7137400" cy="40147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545E2-2543-E7FC-8058-3CDC7580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FCDAA-3F03-DC88-7A45-2159B813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3C8904-E91A-E881-E790-11D18B546E96}"/>
              </a:ext>
            </a:extLst>
          </p:cNvPr>
          <p:cNvSpPr txBox="1"/>
          <p:nvPr/>
        </p:nvSpPr>
        <p:spPr>
          <a:xfrm>
            <a:off x="838200" y="2362200"/>
            <a:ext cx="337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Calculated fields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Tooltip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 formatting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Adjust color palette of map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82393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5510-9777-559B-6624-3FB4C34F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68BE3-1D71-578E-08E1-1E5EDCFC2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395"/>
            <a:ext cx="10515600" cy="4015454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effectLst/>
              </a:rPr>
              <a:t>Follman, M., Aronsen, G., &amp; Pan, D. (2012). </a:t>
            </a:r>
            <a:r>
              <a:rPr lang="en-US" sz="1600" i="1" dirty="0">
                <a:effectLst/>
              </a:rPr>
              <a:t>US mass shootings, 1982–2024: Data from mother jones’ investigation</a:t>
            </a:r>
            <a:r>
              <a:rPr lang="en-US" sz="1600" dirty="0">
                <a:effectLst/>
              </a:rPr>
              <a:t>. Mother Jones. https://</a:t>
            </a:r>
            <a:r>
              <a:rPr lang="en-US" sz="1600" dirty="0" err="1">
                <a:effectLst/>
              </a:rPr>
              <a:t>www.motherjones.com</a:t>
            </a:r>
            <a:r>
              <a:rPr lang="en-US" sz="1600" dirty="0">
                <a:effectLst/>
              </a:rPr>
              <a:t>/politics/2012/12/mass-shootings-mother-jones-full-data/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600" b="0" i="0" dirty="0">
                <a:solidFill>
                  <a:srgbClr val="222222"/>
                </a:solidFill>
                <a:effectLst/>
              </a:rPr>
              <a:t>Punch, K. F. (2008). Quantitative and qualitative approaches. </a:t>
            </a:r>
            <a:r>
              <a:rPr lang="en-US" sz="1600" b="0" i="1" dirty="0">
                <a:solidFill>
                  <a:srgbClr val="222222"/>
                </a:solidFill>
                <a:effectLst/>
              </a:rPr>
              <a:t>The Sociology of Healthcare: A Reader for Health Professionals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</a:rPr>
              <a:t>51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600" b="0" i="0" dirty="0">
                <a:solidFill>
                  <a:srgbClr val="212121"/>
                </a:solidFill>
                <a:effectLst/>
              </a:rPr>
              <a:t>Curry, L. A., Nembhard, I. M., &amp; Bradley, E. H. (2009). Qualitative and mixed methods provide unique contributions to outcomes research. </a:t>
            </a:r>
            <a:r>
              <a:rPr lang="en-US" sz="1600" b="0" i="1" dirty="0">
                <a:solidFill>
                  <a:srgbClr val="212121"/>
                </a:solidFill>
                <a:effectLst/>
              </a:rPr>
              <a:t>Circulation</a:t>
            </a:r>
            <a:r>
              <a:rPr lang="en-US" sz="1600" b="0" i="0" dirty="0">
                <a:solidFill>
                  <a:srgbClr val="212121"/>
                </a:solidFill>
                <a:effectLst/>
              </a:rPr>
              <a:t>, </a:t>
            </a:r>
            <a:r>
              <a:rPr lang="en-US" sz="1600" b="0" i="1" dirty="0">
                <a:solidFill>
                  <a:srgbClr val="212121"/>
                </a:solidFill>
                <a:effectLst/>
              </a:rPr>
              <a:t>119</a:t>
            </a:r>
            <a:r>
              <a:rPr lang="en-US" sz="1600" b="0" i="0" dirty="0">
                <a:solidFill>
                  <a:srgbClr val="212121"/>
                </a:solidFill>
                <a:effectLst/>
              </a:rPr>
              <a:t>(10), 1442–1452. </a:t>
            </a:r>
            <a:r>
              <a:rPr lang="en-US" sz="1600" b="0" i="0" dirty="0">
                <a:solidFill>
                  <a:srgbClr val="212121"/>
                </a:solidFill>
                <a:effectLst/>
                <a:hlinkClick r:id="rId3"/>
              </a:rPr>
              <a:t>https://doi.org/10.1161/CIRCULATIONAHA.107.742775</a:t>
            </a:r>
            <a:endParaRPr lang="en-US" sz="1600" b="0" i="0" dirty="0">
              <a:solidFill>
                <a:srgbClr val="212121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600" i="1" dirty="0">
                <a:effectLst/>
              </a:rPr>
              <a:t>Data types</a:t>
            </a:r>
            <a:r>
              <a:rPr lang="en-US" sz="1600" dirty="0">
                <a:effectLst/>
              </a:rPr>
              <a:t>. Tableau. (n.d.). https://</a:t>
            </a:r>
            <a:r>
              <a:rPr lang="en-US" sz="1600" dirty="0" err="1">
                <a:effectLst/>
              </a:rPr>
              <a:t>help.tableau.com</a:t>
            </a:r>
            <a:r>
              <a:rPr lang="en-US" sz="1600" dirty="0">
                <a:effectLst/>
              </a:rPr>
              <a:t>/current/pro/desktop/</a:t>
            </a:r>
            <a:r>
              <a:rPr lang="en-US" sz="1600" dirty="0" err="1">
                <a:effectLst/>
              </a:rPr>
              <a:t>en</a:t>
            </a:r>
            <a:r>
              <a:rPr lang="en-US" sz="1600" dirty="0">
                <a:effectLst/>
              </a:rPr>
              <a:t>-us/</a:t>
            </a:r>
            <a:r>
              <a:rPr lang="en-US" sz="1600" dirty="0" err="1">
                <a:effectLst/>
              </a:rPr>
              <a:t>datafields_typesandroles_datatypes.htm</a:t>
            </a:r>
            <a:r>
              <a:rPr lang="en-US" sz="160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600" i="1" dirty="0">
                <a:effectLst/>
              </a:rPr>
              <a:t>Free training videos - 2023.2</a:t>
            </a:r>
            <a:r>
              <a:rPr lang="en-US" sz="1600" dirty="0">
                <a:effectLst/>
              </a:rPr>
              <a:t>. Tableau. (n.d.). https://</a:t>
            </a:r>
            <a:r>
              <a:rPr lang="en-US" sz="1600" dirty="0" err="1">
                <a:effectLst/>
              </a:rPr>
              <a:t>www.tableau.com</a:t>
            </a:r>
            <a:r>
              <a:rPr lang="en-US" sz="1600" dirty="0">
                <a:effectLst/>
              </a:rPr>
              <a:t>/learn/training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600" i="1" dirty="0">
                <a:effectLst/>
              </a:rPr>
              <a:t>Ohio opportunity index</a:t>
            </a:r>
            <a:r>
              <a:rPr lang="en-US" sz="1600" dirty="0">
                <a:effectLst/>
              </a:rPr>
              <a:t>. Ohio Opportunity Index | Ohio Colleges of Medicine Government Resource Center. (n.d.). https://</a:t>
            </a:r>
            <a:r>
              <a:rPr lang="en-US" sz="1600" dirty="0" err="1">
                <a:effectLst/>
              </a:rPr>
              <a:t>grc.osu.edu</a:t>
            </a:r>
            <a:r>
              <a:rPr lang="en-US" sz="1600" dirty="0">
                <a:effectLst/>
              </a:rPr>
              <a:t>/Projects/</a:t>
            </a:r>
            <a:r>
              <a:rPr lang="en-US" sz="1600" dirty="0" err="1">
                <a:effectLst/>
              </a:rPr>
              <a:t>OhioOpportunityIndex</a:t>
            </a:r>
            <a:r>
              <a:rPr lang="en-US" sz="160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600" dirty="0">
                <a:effectLst/>
              </a:rPr>
              <a:t>Trailhead. (n.d.). </a:t>
            </a:r>
            <a:r>
              <a:rPr lang="en-US" sz="1600" i="1" dirty="0">
                <a:effectLst/>
              </a:rPr>
              <a:t>Make your dashboard interactive: Salesforce trailhead</a:t>
            </a:r>
            <a:r>
              <a:rPr lang="en-US" sz="1600" dirty="0">
                <a:effectLst/>
              </a:rPr>
              <a:t>. Trailhead. https://</a:t>
            </a:r>
            <a:r>
              <a:rPr lang="en-US" sz="1600" dirty="0" err="1">
                <a:effectLst/>
              </a:rPr>
              <a:t>trailhead.salesforce.com</a:t>
            </a:r>
            <a:r>
              <a:rPr lang="en-US" sz="1600" dirty="0">
                <a:effectLst/>
              </a:rPr>
              <a:t>/content/learn/modules/data-presentation-and-publication-in-tableau-desktop/make-your-dashboard-interactive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sz="1500" dirty="0">
              <a:effectLst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sz="1600" dirty="0">
              <a:effectLst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5B57D-3057-B7C7-46F6-1C35C0B0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3366C-EDC8-93C8-A3D8-FECFCB31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0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38CF-F3D6-1051-C3B6-C51FAFA4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C00000"/>
                </a:solidFill>
              </a:rPr>
              <a:t>Tableau Applications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B633-08D1-C7DF-0109-1CC83DA17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Tableau Prep:</a:t>
            </a:r>
          </a:p>
          <a:p>
            <a:pPr lvl="1"/>
            <a:r>
              <a:rPr lang="en-US"/>
              <a:t>Combine and clean your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Tableau Desktop:</a:t>
            </a:r>
          </a:p>
          <a:p>
            <a:pPr lvl="1"/>
            <a:r>
              <a:rPr lang="en-US"/>
              <a:t>Visualize data in maps, charts, and graphs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7DC86-E8F8-163F-BD43-BECDE5E8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21935-EA99-8D64-BE22-C954DFCF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3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8682-5DBD-9A41-B5F9-14AEA4EE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50" y="385373"/>
            <a:ext cx="10515600" cy="81814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</a:rPr>
              <a:t>Wireframing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88B6D0-6E16-CC4E-A757-85FF82DD0F88}"/>
              </a:ext>
            </a:extLst>
          </p:cNvPr>
          <p:cNvSpPr/>
          <p:nvPr/>
        </p:nvSpPr>
        <p:spPr>
          <a:xfrm>
            <a:off x="3364031" y="3387384"/>
            <a:ext cx="5591431" cy="687328"/>
          </a:xfrm>
          <a:prstGeom prst="rect">
            <a:avLst/>
          </a:prstGeom>
          <a:ln w="1047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Graphs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939C76-2C24-7B41-BA9D-8E3B017E2939}"/>
              </a:ext>
            </a:extLst>
          </p:cNvPr>
          <p:cNvSpPr/>
          <p:nvPr/>
        </p:nvSpPr>
        <p:spPr>
          <a:xfrm>
            <a:off x="3364032" y="4222501"/>
            <a:ext cx="5591429" cy="1096116"/>
          </a:xfrm>
          <a:prstGeom prst="rect">
            <a:avLst/>
          </a:prstGeom>
          <a:ln w="1047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Graphs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1561D2-BA23-7B46-8C76-F3EAD190D0F6}"/>
              </a:ext>
            </a:extLst>
          </p:cNvPr>
          <p:cNvSpPr/>
          <p:nvPr/>
        </p:nvSpPr>
        <p:spPr>
          <a:xfrm>
            <a:off x="9158662" y="2818734"/>
            <a:ext cx="1066137" cy="2499883"/>
          </a:xfrm>
          <a:prstGeom prst="rect">
            <a:avLst/>
          </a:prstGeom>
          <a:ln w="1047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Graphs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BF04B5-C476-D046-BF89-C8999639A20C}"/>
              </a:ext>
            </a:extLst>
          </p:cNvPr>
          <p:cNvSpPr/>
          <p:nvPr/>
        </p:nvSpPr>
        <p:spPr>
          <a:xfrm>
            <a:off x="9158664" y="864366"/>
            <a:ext cx="1066137" cy="1789483"/>
          </a:xfrm>
          <a:prstGeom prst="rect">
            <a:avLst/>
          </a:prstGeom>
          <a:ln w="1047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Graphs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8B2749-8E87-0448-B3E4-41017E761B63}"/>
              </a:ext>
            </a:extLst>
          </p:cNvPr>
          <p:cNvSpPr/>
          <p:nvPr/>
        </p:nvSpPr>
        <p:spPr>
          <a:xfrm>
            <a:off x="3364033" y="5478494"/>
            <a:ext cx="6860767" cy="272565"/>
          </a:xfrm>
          <a:prstGeom prst="rect">
            <a:avLst/>
          </a:prstGeom>
          <a:ln w="1047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Footer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350F5-D00D-FF47-BE6D-D41CF770DE35}"/>
              </a:ext>
            </a:extLst>
          </p:cNvPr>
          <p:cNvSpPr/>
          <p:nvPr/>
        </p:nvSpPr>
        <p:spPr>
          <a:xfrm>
            <a:off x="3377143" y="1482069"/>
            <a:ext cx="1043392" cy="1770636"/>
          </a:xfrm>
          <a:prstGeom prst="rect">
            <a:avLst/>
          </a:prstGeom>
          <a:ln w="1047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Graphs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C45F1-ECB6-054A-B9C3-91AEFD135C5F}"/>
              </a:ext>
            </a:extLst>
          </p:cNvPr>
          <p:cNvSpPr/>
          <p:nvPr/>
        </p:nvSpPr>
        <p:spPr>
          <a:xfrm>
            <a:off x="5888480" y="888307"/>
            <a:ext cx="3066981" cy="2339200"/>
          </a:xfrm>
          <a:prstGeom prst="rect">
            <a:avLst/>
          </a:prstGeom>
          <a:ln w="1047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Map</a:t>
            </a:r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C1D0DA43-8E2F-AF4F-8752-BE679A070B00}"/>
              </a:ext>
            </a:extLst>
          </p:cNvPr>
          <p:cNvSpPr/>
          <p:nvPr/>
        </p:nvSpPr>
        <p:spPr>
          <a:xfrm rot="10800000">
            <a:off x="3324701" y="848979"/>
            <a:ext cx="2422849" cy="2457001"/>
          </a:xfrm>
          <a:prstGeom prst="corner">
            <a:avLst>
              <a:gd name="adj1" fmla="val 23598"/>
              <a:gd name="adj2" fmla="val 49180"/>
            </a:avLst>
          </a:prstGeom>
          <a:ln w="88900">
            <a:solidFill>
              <a:srgbClr val="425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030540-9227-9A46-B184-2F5822446EFA}"/>
              </a:ext>
            </a:extLst>
          </p:cNvPr>
          <p:cNvSpPr txBox="1"/>
          <p:nvPr/>
        </p:nvSpPr>
        <p:spPr>
          <a:xfrm>
            <a:off x="4633539" y="1194198"/>
            <a:ext cx="88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Text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FD3AD0-99BB-AC41-9D79-DA1477950944}"/>
              </a:ext>
            </a:extLst>
          </p:cNvPr>
          <p:cNvSpPr/>
          <p:nvPr/>
        </p:nvSpPr>
        <p:spPr>
          <a:xfrm>
            <a:off x="8358561" y="1885138"/>
            <a:ext cx="1066137" cy="526741"/>
          </a:xfrm>
          <a:prstGeom prst="rect">
            <a:avLst/>
          </a:prstGeom>
          <a:ln w="1047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C8216-42C0-B1A0-AE7A-0AE4011EB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ECD14-46EF-8EAB-BFFE-A6124D02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1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820F-1B89-6F07-9D49-1FC1DB29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Desktop – Tables</a:t>
            </a:r>
            <a:r>
              <a:rPr lang="en-US" baseline="30000" dirty="0"/>
              <a:t>5</a:t>
            </a:r>
            <a:endParaRPr lang="en-US" dirty="0"/>
          </a:p>
        </p:txBody>
      </p:sp>
      <p:pic>
        <p:nvPicPr>
          <p:cNvPr id="6" name="main (1).mp4">
            <a:hlinkClick r:id="" action="ppaction://media"/>
            <a:extLst>
              <a:ext uri="{FF2B5EF4-FFF2-40B4-BE49-F238E27FC236}">
                <a16:creationId xmlns:a16="http://schemas.microsoft.com/office/drawing/2014/main" id="{A89610A5-3161-A9F7-627E-745F4F0197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6400" y="1927000"/>
            <a:ext cx="7137400" cy="40147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B3B47-4ABC-575C-1DAC-3C0704AC7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AB1A4-DD6C-889F-B326-C530B4F9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66B31-6558-A093-C407-7B045FAD7D1E}"/>
              </a:ext>
            </a:extLst>
          </p:cNvPr>
          <p:cNvSpPr txBox="1"/>
          <p:nvPr/>
        </p:nvSpPr>
        <p:spPr>
          <a:xfrm>
            <a:off x="838200" y="2505670"/>
            <a:ext cx="31781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Calculated fields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Text table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Format each measure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06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DD6D-532F-E18F-BB27-49CCA2D4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Desktop – Bar Graphs</a:t>
            </a:r>
            <a:r>
              <a:rPr lang="en-US" baseline="30000" dirty="0"/>
              <a:t>5</a:t>
            </a:r>
            <a:endParaRPr lang="en-US" dirty="0"/>
          </a:p>
        </p:txBody>
      </p:sp>
      <p:pic>
        <p:nvPicPr>
          <p:cNvPr id="6" name="bar chart (1).mp4">
            <a:hlinkClick r:id="" action="ppaction://media"/>
            <a:extLst>
              <a:ext uri="{FF2B5EF4-FFF2-40B4-BE49-F238E27FC236}">
                <a16:creationId xmlns:a16="http://schemas.microsoft.com/office/drawing/2014/main" id="{7D96C064-D224-CCD9-81AB-1331AD2F71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8291" y="1774528"/>
            <a:ext cx="7449458" cy="419032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C3581-EE14-F07A-0BEC-A63D4239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AB69B-A25F-B05E-F7E6-ACF8A0E8C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04B47-0A13-C3EA-2C35-627376893AD1}"/>
              </a:ext>
            </a:extLst>
          </p:cNvPr>
          <p:cNvSpPr txBox="1"/>
          <p:nvPr/>
        </p:nvSpPr>
        <p:spPr>
          <a:xfrm>
            <a:off x="838200" y="2232879"/>
            <a:ext cx="26397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a bar chart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Descending vs ascending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Color shelf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 labels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Axes labels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Tooltip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358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5F82-D8E9-96FF-B54C-C3A46B18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Desktop – Maps</a:t>
            </a:r>
            <a:r>
              <a:rPr lang="en-US" baseline="30000" dirty="0"/>
              <a:t>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8C822-954B-630F-54CA-6E402B04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AD6B6-1026-8DDB-49F1-4D1CDDBA6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tableau maps (1).mp4">
            <a:hlinkClick r:id="" action="ppaction://media"/>
            <a:extLst>
              <a:ext uri="{FF2B5EF4-FFF2-40B4-BE49-F238E27FC236}">
                <a16:creationId xmlns:a16="http://schemas.microsoft.com/office/drawing/2014/main" id="{5DE9DA9A-1C5B-D4B7-0944-9380297543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6824" y="1656498"/>
            <a:ext cx="7137400" cy="40147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B5B402-2D2D-011D-387B-9F74CBEC4B6A}"/>
              </a:ext>
            </a:extLst>
          </p:cNvPr>
          <p:cNvSpPr txBox="1"/>
          <p:nvPr/>
        </p:nvSpPr>
        <p:spPr>
          <a:xfrm>
            <a:off x="838200" y="2325064"/>
            <a:ext cx="33295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Latitude and longitude coordinates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Latitude generated and longitude generated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Map box</a:t>
            </a:r>
          </a:p>
        </p:txBody>
      </p:sp>
    </p:spTree>
    <p:extLst>
      <p:ext uri="{BB962C8B-B14F-4D97-AF65-F5344CB8AC3E}">
        <p14:creationId xmlns:p14="http://schemas.microsoft.com/office/powerpoint/2010/main" val="416686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2704-0AD0-7C0D-EF25-1D33C9B7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 Actions</a:t>
            </a:r>
            <a:r>
              <a:rPr lang="en-US" baseline="30000"/>
              <a:t>7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AFE9-9979-8FC6-109D-BF99FDD0C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Dashboard actions can make your dashboard more interactive for your user or audience. </a:t>
            </a:r>
          </a:p>
          <a:p>
            <a:r>
              <a:rPr lang="en-US"/>
              <a:t>Tableau Action Examples </a:t>
            </a:r>
          </a:p>
          <a:p>
            <a:pPr lvl="1"/>
            <a:r>
              <a:rPr lang="en-US"/>
              <a:t>Filter</a:t>
            </a:r>
          </a:p>
          <a:p>
            <a:pPr lvl="1"/>
            <a:r>
              <a:rPr lang="en-US"/>
              <a:t>Highlight </a:t>
            </a:r>
          </a:p>
          <a:p>
            <a:pPr lvl="1"/>
            <a:r>
              <a:rPr lang="en-US"/>
              <a:t>URL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28087-6C03-AC49-92C5-C8ED624E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30B65-E4D7-CCCC-A1C8-E271DA0F6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39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31935-9063-F7C4-8CA9-2CC1AEFC1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4B44-FFF9-5F9E-8EE5-507B4D3A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Dashboard</a:t>
            </a:r>
            <a:r>
              <a:rPr lang="en-US" baseline="30000" dirty="0"/>
              <a:t>5</a:t>
            </a:r>
            <a:endParaRPr lang="en-US" dirty="0"/>
          </a:p>
        </p:txBody>
      </p:sp>
      <p:pic>
        <p:nvPicPr>
          <p:cNvPr id="6" name="main (2).mp4">
            <a:hlinkClick r:id="" action="ppaction://media"/>
            <a:extLst>
              <a:ext uri="{FF2B5EF4-FFF2-40B4-BE49-F238E27FC236}">
                <a16:creationId xmlns:a16="http://schemas.microsoft.com/office/drawing/2014/main" id="{F43701C5-C1E5-ED7F-0B8B-61C50298B2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0349" y="1767499"/>
            <a:ext cx="7137400" cy="40147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A3562-9B5B-2743-6226-3479176B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C9EBD-F4E3-EBDF-C282-EE3E4FF2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1F2AD-1494-54D3-C9DC-5B2459DE2177}"/>
              </a:ext>
            </a:extLst>
          </p:cNvPr>
          <p:cNvSpPr txBox="1"/>
          <p:nvPr/>
        </p:nvSpPr>
        <p:spPr>
          <a:xfrm>
            <a:off x="558801" y="2260600"/>
            <a:ext cx="345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Titled and floating layout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Item hierarchy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Remove unnecessary objects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Modify filter and confirm filter works correctly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Titles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Save dashboard</a:t>
            </a:r>
          </a:p>
        </p:txBody>
      </p:sp>
    </p:spTree>
    <p:extLst>
      <p:ext uri="{BB962C8B-B14F-4D97-AF65-F5344CB8AC3E}">
        <p14:creationId xmlns:p14="http://schemas.microsoft.com/office/powerpoint/2010/main" val="80243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4">
      <a:dk1>
        <a:srgbClr val="3F4443"/>
      </a:dk1>
      <a:lt1>
        <a:srgbClr val="FFFFFF"/>
      </a:lt1>
      <a:dk2>
        <a:srgbClr val="3F4443"/>
      </a:dk2>
      <a:lt2>
        <a:srgbClr val="FFFFFF"/>
      </a:lt2>
      <a:accent1>
        <a:srgbClr val="737B7E"/>
      </a:accent1>
      <a:accent2>
        <a:srgbClr val="830065"/>
      </a:accent2>
      <a:accent3>
        <a:srgbClr val="6EBBAB"/>
      </a:accent3>
      <a:accent4>
        <a:srgbClr val="B04558"/>
      </a:accent4>
      <a:accent5>
        <a:srgbClr val="FFB600"/>
      </a:accent5>
      <a:accent6>
        <a:srgbClr val="0E4B52"/>
      </a:accent6>
      <a:hlink>
        <a:srgbClr val="E65F33"/>
      </a:hlink>
      <a:folHlink>
        <a:srgbClr val="FFFFF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c6a28602-07bc-4a03-980e-f4166f001a9c">
      <Terms xmlns="http://schemas.microsoft.com/office/infopath/2007/PartnerControls"/>
    </lcf76f155ced4ddcb4097134ff3c332f>
    <TaxCatchAll xmlns="108fc9cf-4c07-486a-9105-f8331b13912d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545559AC21DB48BF6800287E78E55C" ma:contentTypeVersion="17" ma:contentTypeDescription="Create a new document." ma:contentTypeScope="" ma:versionID="b9754b36fe9c959509a4f4670542a16e">
  <xsd:schema xmlns:xsd="http://www.w3.org/2001/XMLSchema" xmlns:xs="http://www.w3.org/2001/XMLSchema" xmlns:p="http://schemas.microsoft.com/office/2006/metadata/properties" xmlns:ns1="http://schemas.microsoft.com/sharepoint/v3" xmlns:ns2="c6a28602-07bc-4a03-980e-f4166f001a9c" xmlns:ns3="108fc9cf-4c07-486a-9105-f8331b13912d" targetNamespace="http://schemas.microsoft.com/office/2006/metadata/properties" ma:root="true" ma:fieldsID="caabdbc821b4696323855de9d2e6b3e4" ns1:_="" ns2:_="" ns3:_="">
    <xsd:import namespace="http://schemas.microsoft.com/sharepoint/v3"/>
    <xsd:import namespace="c6a28602-07bc-4a03-980e-f4166f001a9c"/>
    <xsd:import namespace="108fc9cf-4c07-486a-9105-f8331b1391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a28602-07bc-4a03-980e-f4166f001a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f133747-7f49-46b8-8a37-07c8968d02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8fc9cf-4c07-486a-9105-f8331b13912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60f1d17-49cc-4e72-a489-dfa15dbbfac4}" ma:internalName="TaxCatchAll" ma:showField="CatchAllData" ma:web="108fc9cf-4c07-486a-9105-f8331b1391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BD076-F8F6-4072-8B92-DC2FF6B870E6}">
  <ds:schemaRefs>
    <ds:schemaRef ds:uri="http://purl.org/dc/terms/"/>
    <ds:schemaRef ds:uri="108fc9cf-4c07-486a-9105-f8331b13912d"/>
    <ds:schemaRef ds:uri="http://schemas.microsoft.com/office/2006/metadata/properties"/>
    <ds:schemaRef ds:uri="http://purl.org/dc/dcmitype/"/>
    <ds:schemaRef ds:uri="http://schemas.microsoft.com/sharepoint/v3"/>
    <ds:schemaRef ds:uri="http://schemas.microsoft.com/office/infopath/2007/PartnerControls"/>
    <ds:schemaRef ds:uri="c6a28602-07bc-4a03-980e-f4166f001a9c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6539A2F-19C1-4FC5-A5F5-9CD179E96B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3CE438-9746-4CCB-BB0F-7E4EFA5562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a28602-07bc-4a03-980e-f4166f001a9c"/>
    <ds:schemaRef ds:uri="108fc9cf-4c07-486a-9105-f8331b1391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1144</Words>
  <Application>Microsoft Macintosh PowerPoint</Application>
  <PresentationFormat>Widescreen</PresentationFormat>
  <Paragraphs>186</Paragraphs>
  <Slides>21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Buckeye Sans</vt:lpstr>
      <vt:lpstr>Calibri</vt:lpstr>
      <vt:lpstr>Courier New</vt:lpstr>
      <vt:lpstr>1_Office Theme</vt:lpstr>
      <vt:lpstr>Module 4: Exploring and Visualizing Data  </vt:lpstr>
      <vt:lpstr>Learning Objectives</vt:lpstr>
      <vt:lpstr>Tableau Applications</vt:lpstr>
      <vt:lpstr>Wireframing</vt:lpstr>
      <vt:lpstr>Tableau Desktop – Tables5</vt:lpstr>
      <vt:lpstr>Tableau Desktop – Bar Graphs5</vt:lpstr>
      <vt:lpstr>Tableau Desktop – Maps5</vt:lpstr>
      <vt:lpstr>Dashboard Actions7</vt:lpstr>
      <vt:lpstr>Building a Dashboard5</vt:lpstr>
      <vt:lpstr>Module 4 Hands-on Activity</vt:lpstr>
      <vt:lpstr>Map</vt:lpstr>
      <vt:lpstr>Map Continued. (Annotated Data)</vt:lpstr>
      <vt:lpstr>Making the Dashboard</vt:lpstr>
      <vt:lpstr>Dashboard Actions</vt:lpstr>
      <vt:lpstr>Action 1: Dynamic Filtering7 </vt:lpstr>
      <vt:lpstr>Action 2: Highlight7 </vt:lpstr>
      <vt:lpstr>Action 3: URL7 </vt:lpstr>
      <vt:lpstr>Resources</vt:lpstr>
      <vt:lpstr>Area Charts5 </vt:lpstr>
      <vt:lpstr>Profit Ratio by Geography5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Stamos, Athena</cp:lastModifiedBy>
  <cp:revision>1</cp:revision>
  <dcterms:created xsi:type="dcterms:W3CDTF">2025-03-25T14:22:21Z</dcterms:created>
  <dcterms:modified xsi:type="dcterms:W3CDTF">2025-03-25T14:24:55Z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0x01010076545559AC21DB48BF6800287E78E55C</vt:lpwstr>
  </property>
  <property fmtid="{D5CDD505-2E9C-101B-9397-08002B2CF9AE}" pid="3" name="MediaServiceImageTags">
    <vt:lpwstr/>
  </property>
</Properties>
</file>